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9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71" autoAdjust="0"/>
  </p:normalViewPr>
  <p:slideViewPr>
    <p:cSldViewPr>
      <p:cViewPr>
        <p:scale>
          <a:sx n="100" d="100"/>
          <a:sy n="100" d="100"/>
        </p:scale>
        <p:origin x="-1944" y="-3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1151947-E8BA-4F13-8B7E-3B9A2EA609FA}" type="datetimeFigureOut">
              <a:rPr lang="en-US" smtClean="0"/>
              <a:t>3/4/2015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057" y="692696"/>
            <a:ext cx="2814464" cy="378559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Portable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Arduino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Brain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System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152" y="620689"/>
            <a:ext cx="2462261" cy="16561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990747"/>
            <a:ext cx="2384197" cy="4370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5856" y="609329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Минск 2015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4918767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Артём </a:t>
            </a:r>
            <a:r>
              <a:rPr lang="ru-RU" sz="2400" dirty="0" err="1" smtClean="0"/>
              <a:t>Понкратов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275829"/>
            <a:ext cx="2384197" cy="15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4258816" cy="63668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Пульты игроков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09" y="1484784"/>
            <a:ext cx="4392488" cy="2357616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 Корпус </a:t>
            </a:r>
            <a:r>
              <a:rPr lang="en-US" dirty="0" smtClean="0"/>
              <a:t>Z94</a:t>
            </a:r>
          </a:p>
          <a:p>
            <a:r>
              <a:rPr lang="ru-RU" dirty="0" smtClean="0"/>
              <a:t>Кнопочный переключатель </a:t>
            </a:r>
            <a:r>
              <a:rPr lang="en-US" dirty="0" smtClean="0"/>
              <a:t>DS-320 </a:t>
            </a:r>
            <a:r>
              <a:rPr lang="ru-RU" dirty="0" smtClean="0"/>
              <a:t>без фиксации</a:t>
            </a:r>
          </a:p>
          <a:p>
            <a:r>
              <a:rPr lang="en-US" dirty="0" smtClean="0"/>
              <a:t>RJ-45 </a:t>
            </a:r>
            <a:r>
              <a:rPr lang="ru-RU" dirty="0" smtClean="0"/>
              <a:t>розетка</a:t>
            </a:r>
          </a:p>
          <a:p>
            <a:r>
              <a:rPr lang="ru-RU" dirty="0" smtClean="0"/>
              <a:t>Светодиод 5 мм</a:t>
            </a:r>
            <a:endParaRPr lang="en-US" dirty="0"/>
          </a:p>
        </p:txBody>
      </p:sp>
      <p:pic>
        <p:nvPicPr>
          <p:cNvPr id="2050" name="Picture 2" descr="D:\Dropbox\Photos\PABS\2015-01-18 20.15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5" t="11378" r="14595" b="38839"/>
          <a:stretch/>
        </p:blipFill>
        <p:spPr bwMode="auto">
          <a:xfrm>
            <a:off x="5220072" y="1052736"/>
            <a:ext cx="3539456" cy="14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Dropbox\Photos\PABS\2015-01-25 22.16.2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0" t="29724" r="10625" b="31889"/>
          <a:stretch/>
        </p:blipFill>
        <p:spPr bwMode="auto">
          <a:xfrm>
            <a:off x="4932040" y="2852936"/>
            <a:ext cx="4036133" cy="11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Dropbox\Photos\PABS\2015-02-01 14.33.2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9" t="13268" r="33999" b="31437"/>
          <a:stretch/>
        </p:blipFill>
        <p:spPr bwMode="auto">
          <a:xfrm>
            <a:off x="5923574" y="4221088"/>
            <a:ext cx="3044599" cy="242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Dropbox\Photos\PABS\2015-02-02 10.47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1" t="9469" r="30829" b="23236"/>
          <a:stretch/>
        </p:blipFill>
        <p:spPr bwMode="auto">
          <a:xfrm>
            <a:off x="611561" y="3986458"/>
            <a:ext cx="3456384" cy="281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65033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Соединительный кабель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3466728" cy="4389120"/>
          </a:xfrm>
        </p:spPr>
        <p:txBody>
          <a:bodyPr/>
          <a:lstStyle/>
          <a:p>
            <a:r>
              <a:rPr lang="en-US" dirty="0" smtClean="0"/>
              <a:t>RJ-45</a:t>
            </a:r>
            <a:r>
              <a:rPr lang="ru-RU" dirty="0" smtClean="0"/>
              <a:t> вилка</a:t>
            </a:r>
          </a:p>
          <a:p>
            <a:r>
              <a:rPr lang="ru-RU" dirty="0" smtClean="0"/>
              <a:t>Кабель </a:t>
            </a:r>
            <a:r>
              <a:rPr lang="ru-RU" dirty="0"/>
              <a:t>плоский телефонный 4-жильный </a:t>
            </a:r>
            <a:r>
              <a:rPr lang="ru-RU" dirty="0"/>
              <a:t>TWT-TEL4</a:t>
            </a:r>
            <a:endParaRPr lang="ru-RU" dirty="0"/>
          </a:p>
        </p:txBody>
      </p:sp>
      <p:pic>
        <p:nvPicPr>
          <p:cNvPr id="4098" name="Picture 2" descr="D:\Dropbox\Photos\PABS\2015-02-20 09.56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" t="13843" r="19344"/>
          <a:stretch/>
        </p:blipFill>
        <p:spPr bwMode="auto">
          <a:xfrm>
            <a:off x="3475031" y="1412776"/>
            <a:ext cx="5286830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776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8712968" cy="65033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Схема подавления дребезга кнопок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186808" cy="4389120"/>
          </a:xfrm>
        </p:spPr>
        <p:txBody>
          <a:bodyPr/>
          <a:lstStyle/>
          <a:p>
            <a:r>
              <a:rPr lang="ru-RU" dirty="0" smtClean="0"/>
              <a:t>Резистор 10 кОм</a:t>
            </a:r>
          </a:p>
          <a:p>
            <a:r>
              <a:rPr lang="ru-RU" dirty="0" smtClean="0"/>
              <a:t>Конденсатор 1 мкФ</a:t>
            </a:r>
          </a:p>
          <a:p>
            <a:r>
              <a:rPr lang="ru-RU" dirty="0" smtClean="0"/>
              <a:t>Диод 1А</a:t>
            </a:r>
          </a:p>
          <a:p>
            <a:r>
              <a:rPr lang="ru-RU" dirty="0" smtClean="0"/>
              <a:t>6 х Триггер </a:t>
            </a:r>
            <a:r>
              <a:rPr lang="ru-RU" dirty="0" err="1" smtClean="0"/>
              <a:t>Шмитта</a:t>
            </a:r>
            <a:r>
              <a:rPr lang="ru-RU" dirty="0" smtClean="0"/>
              <a:t> с инвертором в одном корпусе (микросхема </a:t>
            </a:r>
            <a:r>
              <a:rPr lang="en-US" dirty="0" smtClean="0"/>
              <a:t>IN74HC14AN</a:t>
            </a:r>
            <a:r>
              <a:rPr lang="ru-RU" dirty="0" smtClean="0"/>
              <a:t>)</a:t>
            </a:r>
            <a:endParaRPr lang="en-US" dirty="0"/>
          </a:p>
        </p:txBody>
      </p:sp>
      <p:pic>
        <p:nvPicPr>
          <p:cNvPr id="5123" name="Picture 3" descr="D:\Dropbox\Photos\PABS\2015-02-21 19.00.5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7" t="31029" r="28645"/>
          <a:stretch/>
        </p:blipFill>
        <p:spPr bwMode="auto">
          <a:xfrm>
            <a:off x="4572000" y="3789040"/>
            <a:ext cx="3816424" cy="296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Dropbox\Photos\PABS\2015-02-21 19.01.0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8" t="12814" r="22275" b="15024"/>
          <a:stretch/>
        </p:blipFill>
        <p:spPr bwMode="auto">
          <a:xfrm>
            <a:off x="4572000" y="1052736"/>
            <a:ext cx="3888432" cy="266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940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856984" cy="5783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Двухсегментный цифровой дисплей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4186808" cy="5199856"/>
          </a:xfrm>
        </p:spPr>
        <p:txBody>
          <a:bodyPr/>
          <a:lstStyle/>
          <a:p>
            <a:r>
              <a:rPr lang="ru-RU" dirty="0" err="1" smtClean="0"/>
              <a:t>Двухцифровой</a:t>
            </a:r>
            <a:r>
              <a:rPr lang="ru-RU" dirty="0" smtClean="0"/>
              <a:t> </a:t>
            </a:r>
            <a:r>
              <a:rPr lang="ru-RU" dirty="0" err="1" smtClean="0"/>
              <a:t>семисегментный</a:t>
            </a:r>
            <a:r>
              <a:rPr lang="ru-RU" dirty="0" smtClean="0"/>
              <a:t> дисплей </a:t>
            </a:r>
            <a:r>
              <a:rPr lang="en-US" dirty="0" smtClean="0"/>
              <a:t>GND-5622EF</a:t>
            </a:r>
            <a:endParaRPr lang="ru-RU" dirty="0" smtClean="0"/>
          </a:p>
          <a:p>
            <a:r>
              <a:rPr lang="ru-RU" dirty="0" smtClean="0"/>
              <a:t>14 х Резистор 500 Ом</a:t>
            </a:r>
          </a:p>
          <a:p>
            <a:r>
              <a:rPr lang="ru-RU" dirty="0" smtClean="0"/>
              <a:t>2 х 8-битный сдвиговый регистр </a:t>
            </a:r>
            <a:r>
              <a:rPr lang="en-US" dirty="0" smtClean="0"/>
              <a:t>IN74HC595AN</a:t>
            </a:r>
            <a:endParaRPr lang="en-US" dirty="0"/>
          </a:p>
        </p:txBody>
      </p:sp>
      <p:pic>
        <p:nvPicPr>
          <p:cNvPr id="6146" name="Picture 2" descr="D:\Dropbox\Photos\PABS\2015-02-21 18.59.3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7" t="27964" r="39295" b="32027"/>
          <a:stretch/>
        </p:blipFill>
        <p:spPr bwMode="auto">
          <a:xfrm>
            <a:off x="4933592" y="980729"/>
            <a:ext cx="368802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Dropbox\Photos\PABS\2015-02-21 18.59.4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4" t="19301" r="23233" b="10518"/>
          <a:stretch/>
        </p:blipFill>
        <p:spPr bwMode="auto">
          <a:xfrm>
            <a:off x="5076056" y="4005064"/>
            <a:ext cx="3504207" cy="256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81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" y="116632"/>
            <a:ext cx="90010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Светодиодный индикатор активного игрока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131" y="1484784"/>
            <a:ext cx="8056301" cy="1493520"/>
          </a:xfrm>
        </p:spPr>
        <p:txBody>
          <a:bodyPr/>
          <a:lstStyle/>
          <a:p>
            <a:r>
              <a:rPr lang="ru-RU" dirty="0" smtClean="0"/>
              <a:t>5 </a:t>
            </a:r>
            <a:r>
              <a:rPr lang="ru-RU" dirty="0"/>
              <a:t>х Резистор 500 Ом</a:t>
            </a:r>
          </a:p>
          <a:p>
            <a:r>
              <a:rPr lang="ru-RU" dirty="0" smtClean="0"/>
              <a:t>8-битный </a:t>
            </a:r>
            <a:r>
              <a:rPr lang="ru-RU" dirty="0"/>
              <a:t>сдвиговый регистр </a:t>
            </a:r>
            <a:r>
              <a:rPr lang="en-US" dirty="0" smtClean="0"/>
              <a:t>IN74HC595AN</a:t>
            </a:r>
            <a:endParaRPr lang="ru-RU" dirty="0" smtClean="0"/>
          </a:p>
          <a:p>
            <a:r>
              <a:rPr lang="ru-RU" dirty="0" smtClean="0"/>
              <a:t>5 х Светодиод 5мм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 descr="D:\Dropbox\Photos\PABS\2015-02-21 19.01.3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5" t="26143" r="18181" b="29274"/>
          <a:stretch/>
        </p:blipFill>
        <p:spPr bwMode="auto">
          <a:xfrm>
            <a:off x="1187624" y="3501008"/>
            <a:ext cx="737235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27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650336"/>
          </a:xfrm>
        </p:spPr>
        <p:txBody>
          <a:bodyPr>
            <a:normAutofit fontScale="90000"/>
          </a:bodyPr>
          <a:lstStyle/>
          <a:p>
            <a:r>
              <a:rPr lang="ru-RU" dirty="0"/>
              <a:t>Альфа-тестирование </a:t>
            </a:r>
            <a:r>
              <a:rPr lang="ru-RU" dirty="0" smtClean="0"/>
              <a:t>системы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15" y="1018416"/>
            <a:ext cx="8229600" cy="4389120"/>
          </a:xfrm>
        </p:spPr>
        <p:txBody>
          <a:bodyPr/>
          <a:lstStyle/>
          <a:p>
            <a:r>
              <a:rPr lang="ru-RU" dirty="0" smtClean="0"/>
              <a:t>Соединение всех элементов системы на </a:t>
            </a:r>
            <a:r>
              <a:rPr lang="ru-RU" dirty="0" err="1" smtClean="0"/>
              <a:t>беспаечной</a:t>
            </a:r>
            <a:r>
              <a:rPr lang="ru-RU" dirty="0" smtClean="0"/>
              <a:t> макетной плате</a:t>
            </a:r>
          </a:p>
          <a:p>
            <a:r>
              <a:rPr lang="ru-RU" dirty="0" smtClean="0"/>
              <a:t>Тестирование режимов работы устройства</a:t>
            </a:r>
            <a:endParaRPr lang="en-US" dirty="0"/>
          </a:p>
        </p:txBody>
      </p:sp>
      <p:pic>
        <p:nvPicPr>
          <p:cNvPr id="8195" name="Picture 3" descr="D:\Dropbox\Photos\PABS\2015-03-04 00.03.5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22761" r="11410" b="17661"/>
          <a:stretch/>
        </p:blipFill>
        <p:spPr bwMode="auto">
          <a:xfrm>
            <a:off x="425250" y="3212976"/>
            <a:ext cx="8196665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098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Бета-тестирование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3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712968" cy="65033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Аппаратное сравнение с аналогом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6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5783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Программное сравнение с аналогом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1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Количество строк кода : </a:t>
            </a:r>
            <a:r>
              <a:rPr lang="en-US" dirty="0" smtClean="0"/>
              <a:t>~1000</a:t>
            </a:r>
          </a:p>
          <a:p>
            <a:r>
              <a:rPr lang="ru-RU" dirty="0" smtClean="0"/>
              <a:t>Лицензия : </a:t>
            </a:r>
            <a:r>
              <a:rPr lang="en-US" dirty="0" smtClean="0"/>
              <a:t>MIT</a:t>
            </a:r>
          </a:p>
          <a:p>
            <a:r>
              <a:rPr lang="ru-RU" dirty="0" smtClean="0"/>
              <a:t>Ссылка на исходные данные проекта </a:t>
            </a: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github.com/Lipotam/PABS</a:t>
            </a:r>
            <a:endParaRPr lang="ru-RU" dirty="0" smtClean="0"/>
          </a:p>
          <a:p>
            <a:r>
              <a:rPr lang="ru-RU" dirty="0" smtClean="0"/>
              <a:t>Ссылка на альбом с фотографиями </a:t>
            </a:r>
            <a:r>
              <a:rPr lang="en-US" dirty="0"/>
              <a:t>http://goo.gl/DtYW9d</a:t>
            </a:r>
            <a:endParaRPr lang="ru-RU" dirty="0" smtClean="0"/>
          </a:p>
          <a:p>
            <a:endParaRPr lang="ru-R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27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96944" cy="280831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Портативный аппаратно-программный комплекс на платформе </a:t>
            </a:r>
            <a:r>
              <a:rPr lang="en-US" dirty="0" smtClean="0"/>
              <a:t>Arduino </a:t>
            </a:r>
            <a:r>
              <a:rPr lang="ru-RU" dirty="0" smtClean="0"/>
              <a:t>для проведения интеллектуальных игр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3284984"/>
            <a:ext cx="8229600" cy="2520280"/>
          </a:xfrm>
        </p:spPr>
        <p:txBody>
          <a:bodyPr/>
          <a:lstStyle/>
          <a:p>
            <a:r>
              <a:rPr lang="ru-RU" dirty="0" smtClean="0"/>
              <a:t>Что? Где? Когда?</a:t>
            </a:r>
            <a:endParaRPr lang="en-US" dirty="0" smtClean="0"/>
          </a:p>
          <a:p>
            <a:r>
              <a:rPr lang="ru-RU" dirty="0" err="1" smtClean="0"/>
              <a:t>Брэйн</a:t>
            </a:r>
            <a:r>
              <a:rPr lang="ru-RU" dirty="0" smtClean="0"/>
              <a:t>-ринг</a:t>
            </a:r>
          </a:p>
          <a:p>
            <a:r>
              <a:rPr lang="ru-RU" dirty="0" smtClean="0"/>
              <a:t>Своя игра</a:t>
            </a:r>
          </a:p>
          <a:p>
            <a:r>
              <a:rPr lang="ru-RU" dirty="0" smtClean="0"/>
              <a:t>Тройки</a:t>
            </a:r>
          </a:p>
          <a:p>
            <a:r>
              <a:rPr lang="ru-RU" dirty="0" smtClean="0"/>
              <a:t>Эрудит квартет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62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/>
          <a:lstStyle/>
          <a:p>
            <a:r>
              <a:rPr lang="ru-RU" dirty="0" smtClean="0"/>
              <a:t>Что ? Где? Когда?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7859216" cy="4389120"/>
          </a:xfrm>
        </p:spPr>
        <p:txBody>
          <a:bodyPr/>
          <a:lstStyle/>
          <a:p>
            <a:r>
              <a:rPr lang="ru-RU" dirty="0" smtClean="0"/>
              <a:t>До 6 человек в команде</a:t>
            </a:r>
          </a:p>
          <a:p>
            <a:r>
              <a:rPr lang="ru-RU" dirty="0" smtClean="0"/>
              <a:t>60 секунд на обсуждение</a:t>
            </a:r>
          </a:p>
          <a:p>
            <a:r>
              <a:rPr lang="ru-RU" dirty="0" smtClean="0"/>
              <a:t>Звуковой сигнал за 10 секунд до окончания обсуждения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777" y="3573016"/>
            <a:ext cx="5461422" cy="30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71095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Своя игра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219256" cy="2520280"/>
          </a:xfrm>
        </p:spPr>
        <p:txBody>
          <a:bodyPr/>
          <a:lstStyle/>
          <a:p>
            <a:r>
              <a:rPr lang="ru-RU" dirty="0" smtClean="0"/>
              <a:t>До 8 игроков/команд</a:t>
            </a:r>
          </a:p>
          <a:p>
            <a:r>
              <a:rPr lang="ru-RU" dirty="0" smtClean="0"/>
              <a:t>Возможность ответа во время прочтения вопроса</a:t>
            </a:r>
          </a:p>
          <a:p>
            <a:r>
              <a:rPr lang="ru-RU" dirty="0" smtClean="0"/>
              <a:t>Блокировка игрока, неправильно ответившего на вопрос до окончания розыгрыша вопроса</a:t>
            </a:r>
          </a:p>
          <a:p>
            <a:r>
              <a:rPr lang="ru-RU" dirty="0" smtClean="0"/>
              <a:t>Фальстарт отсутствует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212976"/>
            <a:ext cx="4288903" cy="321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6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3466728" cy="63894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Брэйн-ринг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7950200" cy="4389120"/>
          </a:xfrm>
        </p:spPr>
        <p:txBody>
          <a:bodyPr/>
          <a:lstStyle/>
          <a:p>
            <a:r>
              <a:rPr lang="ru-RU" dirty="0" smtClean="0"/>
              <a:t>До 4 команд</a:t>
            </a:r>
          </a:p>
          <a:p>
            <a:r>
              <a:rPr lang="ru-RU" dirty="0" smtClean="0"/>
              <a:t>Возможность ответа после полного прочтения вопроса и подачи сигнала</a:t>
            </a:r>
          </a:p>
          <a:p>
            <a:r>
              <a:rPr lang="ru-RU" dirty="0" smtClean="0"/>
              <a:t>Блокировка команды, неправильно ответившей на вопрос до окончания розыгрыша вопроса</a:t>
            </a:r>
          </a:p>
          <a:p>
            <a:r>
              <a:rPr lang="ru-RU" dirty="0" smtClean="0"/>
              <a:t>Фальстарт присутствует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933056"/>
            <a:ext cx="5059536" cy="278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90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72234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Основные возможности системы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3509744"/>
          </a:xfrm>
        </p:spPr>
        <p:txBody>
          <a:bodyPr/>
          <a:lstStyle/>
          <a:p>
            <a:r>
              <a:rPr lang="ru-RU" dirty="0" smtClean="0"/>
              <a:t>До 5 игроков/команд</a:t>
            </a:r>
          </a:p>
          <a:p>
            <a:r>
              <a:rPr lang="ru-RU" dirty="0" smtClean="0"/>
              <a:t>Звуковое сопровождение событий</a:t>
            </a:r>
          </a:p>
          <a:p>
            <a:r>
              <a:rPr lang="ru-RU" dirty="0" smtClean="0"/>
              <a:t>Отображение  цифровой информации на дисплее</a:t>
            </a:r>
          </a:p>
          <a:p>
            <a:r>
              <a:rPr lang="ru-RU" dirty="0" smtClean="0"/>
              <a:t>Питание от порта </a:t>
            </a:r>
            <a:r>
              <a:rPr lang="en-US" dirty="0" smtClean="0"/>
              <a:t>Mini USB</a:t>
            </a:r>
          </a:p>
          <a:p>
            <a:r>
              <a:rPr lang="ru-RU" dirty="0" smtClean="0"/>
              <a:t>Питание от аккумуляторов 9-12 вольт</a:t>
            </a:r>
          </a:p>
          <a:p>
            <a:r>
              <a:rPr lang="ru-RU" dirty="0" smtClean="0"/>
              <a:t>Питание от блока питания 9-12 вольт</a:t>
            </a:r>
          </a:p>
          <a:p>
            <a:r>
              <a:rPr lang="ru-RU" dirty="0" smtClean="0"/>
              <a:t>Вывод информации через </a:t>
            </a:r>
            <a:r>
              <a:rPr lang="en-US" dirty="0" smtClean="0"/>
              <a:t>Serial Port</a:t>
            </a:r>
            <a:endParaRPr lang="ru-R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3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65033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Платформа </a:t>
            </a:r>
            <a:r>
              <a:rPr lang="en-US" dirty="0" smtClean="0"/>
              <a:t>Arduino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153" y="1216041"/>
            <a:ext cx="2880320" cy="2534840"/>
          </a:xfrm>
        </p:spPr>
      </p:pic>
      <p:sp>
        <p:nvSpPr>
          <p:cNvPr id="4" name="TextBox 3"/>
          <p:cNvSpPr txBox="1"/>
          <p:nvPr/>
        </p:nvSpPr>
        <p:spPr>
          <a:xfrm>
            <a:off x="539552" y="119675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Arduino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23153" y="119675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Arduino Uno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76056" y="1988840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4048" y="1982868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3" y="1566084"/>
            <a:ext cx="2746401" cy="218479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453049"/>
              </p:ext>
            </p:extLst>
          </p:nvPr>
        </p:nvGraphicFramePr>
        <p:xfrm>
          <a:off x="241422" y="3724521"/>
          <a:ext cx="8795074" cy="2661009"/>
        </p:xfrm>
        <a:graphic>
          <a:graphicData uri="http://schemas.openxmlformats.org/drawingml/2006/table">
            <a:tbl>
              <a:tblPr/>
              <a:tblGrid>
                <a:gridCol w="4397537"/>
                <a:gridCol w="4397537"/>
              </a:tblGrid>
              <a:tr h="252124">
                <a:tc>
                  <a:txBody>
                    <a:bodyPr/>
                    <a:lstStyle/>
                    <a:p>
                      <a:r>
                        <a:rPr lang="ru-RU" sz="1200" dirty="0"/>
                        <a:t>Микроконтроллер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ATmega328</a:t>
                      </a:r>
                      <a:endParaRPr lang="en-US" sz="1200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200"/>
                        <a:t>Рабочее напряжение (логическая уровень)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5 В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200"/>
                        <a:t>Входное напряжение (рекомендуемое)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7-12 В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200" dirty="0"/>
                        <a:t>Входное напряжение (предельное)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6-20 В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4085">
                <a:tc>
                  <a:txBody>
                    <a:bodyPr/>
                    <a:lstStyle/>
                    <a:p>
                      <a:r>
                        <a:rPr lang="ru-RU" sz="1200" dirty="0"/>
                        <a:t>Цифровые Входы/Выходы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14 (6 из которых могут использоваться как выходы ШИМ)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200"/>
                        <a:t>Аналоговые входы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200"/>
                        <a:t>Постоянный ток через вход/выход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40 мА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296">
                <a:tc>
                  <a:txBody>
                    <a:bodyPr/>
                    <a:lstStyle/>
                    <a:p>
                      <a:r>
                        <a:rPr lang="ru-RU" sz="1200" dirty="0" err="1"/>
                        <a:t>Флеш</a:t>
                      </a:r>
                      <a:r>
                        <a:rPr lang="ru-RU" sz="1200" dirty="0"/>
                        <a:t>-память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32 </a:t>
                      </a:r>
                      <a:r>
                        <a:rPr lang="ru-RU" sz="1200" dirty="0"/>
                        <a:t>Кб </a:t>
                      </a:r>
                      <a:r>
                        <a:rPr lang="ru-RU" sz="1200" dirty="0" smtClean="0"/>
                        <a:t>при </a:t>
                      </a:r>
                      <a:r>
                        <a:rPr lang="ru-RU" sz="1200" dirty="0"/>
                        <a:t>этом 2 Кб используются для загрузчика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200"/>
                        <a:t>ОЗУ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2 Кб</a:t>
                      </a:r>
                      <a:endParaRPr lang="en-US" sz="1200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en-US" sz="1200"/>
                        <a:t>EEPROM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1 Кб</a:t>
                      </a:r>
                      <a:endParaRPr lang="en-US" sz="1200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200" dirty="0"/>
                        <a:t>Тактовая частота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16 МГц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936502"/>
              </p:ext>
            </p:extLst>
          </p:nvPr>
        </p:nvGraphicFramePr>
        <p:xfrm>
          <a:off x="205444" y="6459318"/>
          <a:ext cx="9015138" cy="365760"/>
        </p:xfrm>
        <a:graphic>
          <a:graphicData uri="http://schemas.openxmlformats.org/drawingml/2006/table">
            <a:tbl>
              <a:tblPr/>
              <a:tblGrid>
                <a:gridCol w="3005046"/>
                <a:gridCol w="3005046"/>
                <a:gridCol w="3005046"/>
              </a:tblGrid>
              <a:tr h="274320">
                <a:tc>
                  <a:txBody>
                    <a:bodyPr/>
                    <a:lstStyle/>
                    <a:p>
                      <a:r>
                        <a:rPr kumimoji="0" lang="ru-RU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Размеры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1.85 см x 4.2 см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kumimoji="0" lang="ru-RU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 см x 6</a:t>
                      </a:r>
                      <a:r>
                        <a:rPr kumimoji="0"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ru-RU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 см</a:t>
                      </a:r>
                    </a:p>
                    <a:p>
                      <a:endParaRPr kumimoji="0" lang="ru-RU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343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784976" cy="63894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Функциональная схема устройства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581498"/>
              </p:ext>
            </p:extLst>
          </p:nvPr>
        </p:nvGraphicFramePr>
        <p:xfrm>
          <a:off x="1763688" y="1412776"/>
          <a:ext cx="5976664" cy="5378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Visio" r:id="rId4" imgW="4193274" imgH="3779190" progId="Visio.Drawing.11">
                  <p:embed/>
                </p:oleObj>
              </mc:Choice>
              <mc:Fallback>
                <p:oleObj name="Visio" r:id="rId4" imgW="4193274" imgH="37791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412776"/>
                        <a:ext cx="5976664" cy="53789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9952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65033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Схема подключения устройств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956963" cy="5493522"/>
          </a:xfrm>
        </p:spPr>
      </p:pic>
    </p:spTree>
    <p:extLst>
      <p:ext uri="{BB962C8B-B14F-4D97-AF65-F5344CB8AC3E}">
        <p14:creationId xmlns:p14="http://schemas.microsoft.com/office/powerpoint/2010/main" val="270897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358</Words>
  <Application>Microsoft Office PowerPoint</Application>
  <PresentationFormat>On-screen Show (4:3)</PresentationFormat>
  <Paragraphs>92</Paragraphs>
  <Slides>19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Flow</vt:lpstr>
      <vt:lpstr>Microsoft Visio Drawing</vt:lpstr>
      <vt:lpstr>Portable Arduino Brain System</vt:lpstr>
      <vt:lpstr>Портативный аппаратно-программный комплекс на платформе Arduino для проведения интеллектуальных игр </vt:lpstr>
      <vt:lpstr>Что ? Где? Когда?</vt:lpstr>
      <vt:lpstr>Своя игра</vt:lpstr>
      <vt:lpstr>Брэйн-ринг</vt:lpstr>
      <vt:lpstr>Основные возможности системы</vt:lpstr>
      <vt:lpstr>Платформа Arduino</vt:lpstr>
      <vt:lpstr>Функциональная схема устройства</vt:lpstr>
      <vt:lpstr>Схема подключения устройств</vt:lpstr>
      <vt:lpstr>Пульты игроков</vt:lpstr>
      <vt:lpstr>Соединительный кабель</vt:lpstr>
      <vt:lpstr>Схема подавления дребезга кнопок</vt:lpstr>
      <vt:lpstr>Двухсегментный цифровой дисплей</vt:lpstr>
      <vt:lpstr>Светодиодный индикатор активного игрока</vt:lpstr>
      <vt:lpstr>Альфа-тестирование системы</vt:lpstr>
      <vt:lpstr>Бета-тестирование</vt:lpstr>
      <vt:lpstr>Аппаратное сравнение с аналогом</vt:lpstr>
      <vt:lpstr>Программное сравнение с аналогом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Arduino Brain System</dc:title>
  <dc:creator>Ponkratov, Artyom</dc:creator>
  <cp:lastModifiedBy>Ponkratov, Artyom</cp:lastModifiedBy>
  <cp:revision>21</cp:revision>
  <dcterms:created xsi:type="dcterms:W3CDTF">2015-03-04T08:58:30Z</dcterms:created>
  <dcterms:modified xsi:type="dcterms:W3CDTF">2015-03-04T11:39:29Z</dcterms:modified>
</cp:coreProperties>
</file>